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73" r:id="rId5"/>
    <p:sldId id="274" r:id="rId6"/>
    <p:sldId id="259" r:id="rId7"/>
    <p:sldId id="260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61" r:id="rId20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9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6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10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Shape 7"/>
          <p:cNvSpPr>
            <a:spLocks noGrp="1"/>
          </p:cNvSpPr>
          <p:nvPr>
            <p:ph type="ctrTitle"/>
          </p:nvPr>
        </p:nvSpPr>
        <p:spPr>
          <a:xfrm>
            <a:off x="323528" y="1268760"/>
            <a:ext cx="8496944" cy="1828800"/>
          </a:xfrm>
        </p:spPr>
        <p:txBody>
          <a:bodyPr anchor="ctr"/>
          <a:lstStyle>
            <a:lvl1pPr algn="ctr">
              <a:defRPr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Shap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600" baseline="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0" name="Shape 16"/>
          <p:cNvSpPr>
            <a:spLocks noGrp="1"/>
          </p:cNvSpPr>
          <p:nvPr>
            <p:ph type="ftr" sz="quarter" idx="11"/>
          </p:nvPr>
        </p:nvSpPr>
        <p:spPr>
          <a:xfrm>
            <a:off x="323528" y="236538"/>
            <a:ext cx="7629847" cy="365125"/>
          </a:xfrm>
        </p:spPr>
        <p:txBody>
          <a:bodyPr/>
          <a:lstStyle>
            <a:lvl1pPr algn="r">
              <a:defRPr b="1">
                <a:solidFill>
                  <a:schemeClr val="tx2"/>
                </a:solidFill>
              </a:defRPr>
            </a:lvl1pPr>
          </a:lstStyle>
          <a:p>
            <a:endParaRPr lang="pt-BR"/>
          </a:p>
        </p:txBody>
      </p:sp>
      <p:sp>
        <p:nvSpPr>
          <p:cNvPr id="11" name="Shape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</a:lstStyle>
          <a:p>
            <a:fld id="{7CD5C5B3-02E8-4229-9485-5EC4E662FBEE}" type="slidenum">
              <a:rPr lang="pt-BR" smtClean="0"/>
              <a:pPr/>
              <a:t>‹#›</a:t>
            </a:fld>
            <a:endParaRPr lang="pt-BR"/>
          </a:p>
        </p:txBody>
      </p:sp>
      <p:sp>
        <p:nvSpPr>
          <p:cNvPr id="27" name="Shape 8"/>
          <p:cNvSpPr txBox="1">
            <a:spLocks/>
          </p:cNvSpPr>
          <p:nvPr/>
        </p:nvSpPr>
        <p:spPr bwMode="auto">
          <a:xfrm>
            <a:off x="11098" y="6080125"/>
            <a:ext cx="222886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62500" lnSpcReduction="20000"/>
          </a:bodyPr>
          <a:lstStyle>
            <a:lvl1pPr marL="0" indent="0" algn="ctr" rtl="0" fontAlgn="base">
              <a:spcBef>
                <a:spcPts val="7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itchFamily="2" charset="2"/>
              <a:buNone/>
              <a:defRPr sz="2600" kern="1200" baseline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fontAlgn="base">
              <a:spcBef>
                <a:spcPts val="55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 2" pitchFamily="18" charset="2"/>
              <a:buNone/>
              <a:defRPr sz="2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fontAlgn="base">
              <a:spcBef>
                <a:spcPts val="500"/>
              </a:spcBef>
              <a:spcAft>
                <a:spcPct val="0"/>
              </a:spcAft>
              <a:buClr>
                <a:schemeClr val="accent2"/>
              </a:buClr>
              <a:buSzPct val="75000"/>
              <a:buFont typeface="Wingdings" pitchFamily="2" charset="2"/>
              <a:buNone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fontAlgn="base">
              <a:spcBef>
                <a:spcPts val="400"/>
              </a:spcBef>
              <a:spcAft>
                <a:spcPct val="0"/>
              </a:spcAft>
              <a:buClr>
                <a:srgbClr val="C0504D"/>
              </a:buClr>
              <a:buSzPct val="75000"/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fontAlgn="base">
              <a:spcBef>
                <a:spcPts val="400"/>
              </a:spcBef>
              <a:spcAft>
                <a:spcPct val="0"/>
              </a:spcAft>
              <a:buClr>
                <a:srgbClr val="8064A2"/>
              </a:buClr>
              <a:buSzPct val="65000"/>
              <a:buFont typeface="Wingdings" pitchFamily="2" charset="2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rtl="0" eaLnBrk="1" latinLnBrk="0" hangingPunct="1">
              <a:spcBef>
                <a:spcPct val="20000"/>
              </a:spcBef>
              <a:buClr>
                <a:schemeClr val="accent1"/>
              </a:buClr>
              <a:buFont typeface="Wingdings"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rtl="0" eaLnBrk="1" latinLnBrk="0" hangingPunct="1">
              <a:spcBef>
                <a:spcPct val="20000"/>
              </a:spcBef>
              <a:buClr>
                <a:schemeClr val="accent2"/>
              </a:buClr>
              <a:buFont typeface="Wingdings"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rtl="0" eaLnBrk="1" latinLnBrk="0" hangingPunct="1">
              <a:spcBef>
                <a:spcPct val="20000"/>
              </a:spcBef>
              <a:buClr>
                <a:schemeClr val="accent3"/>
              </a:buClr>
              <a:buFont typeface="Wingdings"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rtl="0" eaLnBrk="1" latinLnBrk="0" hangingPunct="1">
              <a:spcBef>
                <a:spcPct val="20000"/>
              </a:spcBef>
              <a:buClr>
                <a:schemeClr val="accent4"/>
              </a:buClr>
              <a:buFont typeface="Wingdings"/>
              <a:buNone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 smtClean="0"/>
              <a:t>Clique para editar o estilo do subtítulo mestre</a:t>
            </a:r>
            <a:endParaRPr lang="en-US" dirty="0"/>
          </a:p>
        </p:txBody>
      </p:sp>
      <p:pic>
        <p:nvPicPr>
          <p:cNvPr id="1026" name="Picture 2" descr="marc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1860" y="3645024"/>
            <a:ext cx="2520280" cy="1899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54883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21"/>
          <p:cNvSpPr>
            <a:spLocks noGrp="1"/>
          </p:cNvSpPr>
          <p:nvPr>
            <p:ph type="title"/>
          </p:nvPr>
        </p:nvSpPr>
        <p:spPr>
          <a:xfrm>
            <a:off x="609600" y="52824"/>
            <a:ext cx="8153400" cy="485756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CD5C5B3-02E8-4229-9485-5EC4E662FBEE}" type="slidenum">
              <a:rPr lang="pt-BR" smtClean="0"/>
              <a:pPr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187782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Shap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hape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hape 4"/>
          <p:cNvSpPr>
            <a:spLocks noGrp="1"/>
          </p:cNvSpPr>
          <p:nvPr>
            <p:ph type="ftr" sz="quarter" idx="10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8" name="Shape 5"/>
          <p:cNvSpPr>
            <a:spLocks noGrp="1"/>
          </p:cNvSpPr>
          <p:nvPr>
            <p:ph type="sldNum" sz="quarter" idx="11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fld id="{7CD5C5B3-02E8-4229-9485-5EC4E662FBEE}" type="slidenum">
              <a:rPr lang="pt-BR" smtClean="0"/>
              <a:pPr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65424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612648" y="-25052"/>
            <a:ext cx="8153400" cy="64291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Shape 7"/>
          <p:cNvSpPr>
            <a:spLocks noGrp="1"/>
          </p:cNvSpPr>
          <p:nvPr>
            <p:ph sz="quarter" idx="1"/>
          </p:nvPr>
        </p:nvSpPr>
        <p:spPr>
          <a:xfrm>
            <a:off x="612648" y="857232"/>
            <a:ext cx="8153400" cy="550072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CD5C5B3-02E8-4229-9485-5EC4E662FBEE}" type="slidenum">
              <a:rPr lang="pt-BR" smtClean="0"/>
              <a:pPr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721907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Shape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Shape 1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8" name="Shape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/>
          <a:lstStyle>
            <a:lvl1pPr>
              <a:defRPr sz="2400" smtClean="0">
                <a:solidFill>
                  <a:srgbClr val="FFFFFF"/>
                </a:solidFill>
              </a:defRPr>
            </a:lvl1pPr>
          </a:lstStyle>
          <a:p>
            <a:fld id="{7CD5C5B3-02E8-4229-9485-5EC4E662FBEE}" type="slidenum">
              <a:rPr lang="pt-BR" smtClean="0"/>
              <a:pPr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572035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8"/>
          <p:cNvSpPr>
            <a:spLocks noGrp="1"/>
          </p:cNvSpPr>
          <p:nvPr>
            <p:ph sz="quarter" idx="1"/>
          </p:nvPr>
        </p:nvSpPr>
        <p:spPr>
          <a:xfrm>
            <a:off x="609600" y="857232"/>
            <a:ext cx="3886200" cy="550072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Shape 10"/>
          <p:cNvSpPr>
            <a:spLocks noGrp="1"/>
          </p:cNvSpPr>
          <p:nvPr>
            <p:ph sz="quarter" idx="2"/>
          </p:nvPr>
        </p:nvSpPr>
        <p:spPr>
          <a:xfrm>
            <a:off x="4844901" y="857232"/>
            <a:ext cx="3886200" cy="55007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4" name="Rectangle 21"/>
          <p:cNvSpPr>
            <a:spLocks noGrp="1"/>
          </p:cNvSpPr>
          <p:nvPr>
            <p:ph type="title"/>
          </p:nvPr>
        </p:nvSpPr>
        <p:spPr>
          <a:xfrm>
            <a:off x="609600" y="52824"/>
            <a:ext cx="8153400" cy="485756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Shape 11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6" name="Shape 9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/>
            </a:lvl1pPr>
          </a:lstStyle>
          <a:p>
            <a:fld id="{7CD5C5B3-02E8-4229-9485-5EC4E662FBEE}" type="slidenum">
              <a:rPr lang="pt-BR" smtClean="0"/>
              <a:pPr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503299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0"/>
          <p:cNvSpPr>
            <a:spLocks noGrp="1"/>
          </p:cNvSpPr>
          <p:nvPr>
            <p:ph sz="quarter" idx="2"/>
          </p:nvPr>
        </p:nvSpPr>
        <p:spPr>
          <a:xfrm>
            <a:off x="609600" y="1785926"/>
            <a:ext cx="3886200" cy="45720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Shape 12"/>
          <p:cNvSpPr>
            <a:spLocks noGrp="1"/>
          </p:cNvSpPr>
          <p:nvPr>
            <p:ph sz="quarter" idx="4"/>
          </p:nvPr>
        </p:nvSpPr>
        <p:spPr>
          <a:xfrm>
            <a:off x="4800600" y="1785926"/>
            <a:ext cx="3886200" cy="457203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6" name="Shape 15"/>
          <p:cNvSpPr>
            <a:spLocks noGrp="1"/>
          </p:cNvSpPr>
          <p:nvPr>
            <p:ph type="body" sz="quarter" idx="1"/>
          </p:nvPr>
        </p:nvSpPr>
        <p:spPr>
          <a:xfrm>
            <a:off x="609600" y="1071546"/>
            <a:ext cx="3886200" cy="640080"/>
          </a:xfrm>
          <a:solidFill>
            <a:schemeClr val="accent1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Shape 14"/>
          <p:cNvSpPr>
            <a:spLocks noGrp="1"/>
          </p:cNvSpPr>
          <p:nvPr>
            <p:ph type="body" sz="quarter" idx="3"/>
          </p:nvPr>
        </p:nvSpPr>
        <p:spPr>
          <a:xfrm>
            <a:off x="4786314" y="1071546"/>
            <a:ext cx="3886200" cy="640080"/>
          </a:xfrm>
          <a:solidFill>
            <a:schemeClr val="accent1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7" name="Rectangle 21"/>
          <p:cNvSpPr>
            <a:spLocks noGrp="1"/>
          </p:cNvSpPr>
          <p:nvPr>
            <p:ph type="title"/>
          </p:nvPr>
        </p:nvSpPr>
        <p:spPr>
          <a:xfrm>
            <a:off x="609600" y="52824"/>
            <a:ext cx="8153400" cy="485756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Shape 13"/>
          <p:cNvSpPr>
            <a:spLocks noGrp="1"/>
          </p:cNvSpPr>
          <p:nvPr>
            <p:ph type="ftr" sz="quarter" idx="10"/>
          </p:nvPr>
        </p:nvSpPr>
        <p:spPr/>
        <p:txBody>
          <a:bodyPr rtlCol="0"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8" name="Shape 11"/>
          <p:cNvSpPr>
            <a:spLocks noGrp="1"/>
          </p:cNvSpPr>
          <p:nvPr>
            <p:ph type="sldNum" sz="quarter" idx="11"/>
          </p:nvPr>
        </p:nvSpPr>
        <p:spPr>
          <a:xfrm>
            <a:off x="0" y="684213"/>
            <a:ext cx="533400" cy="244475"/>
          </a:xfrm>
        </p:spPr>
        <p:txBody>
          <a:bodyPr rtlCol="0"/>
          <a:lstStyle>
            <a:lvl1pPr>
              <a:defRPr/>
            </a:lvl1pPr>
          </a:lstStyle>
          <a:p>
            <a:fld id="{7CD5C5B3-02E8-4229-9485-5EC4E662FBEE}" type="slidenum">
              <a:rPr lang="pt-BR" smtClean="0"/>
              <a:pPr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173708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1"/>
          <p:cNvSpPr>
            <a:spLocks noGrp="1"/>
          </p:cNvSpPr>
          <p:nvPr>
            <p:ph type="title"/>
          </p:nvPr>
        </p:nvSpPr>
        <p:spPr>
          <a:xfrm>
            <a:off x="609600" y="52824"/>
            <a:ext cx="8153400" cy="485756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CD5C5B3-02E8-4229-9485-5EC4E662FBEE}" type="slidenum">
              <a:rPr lang="pt-BR" smtClean="0"/>
              <a:pPr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58956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3" name="Shape 3"/>
          <p:cNvSpPr>
            <a:spLocks noGrp="1"/>
          </p:cNvSpPr>
          <p:nvPr>
            <p:ph type="sldNum" sz="quarter" idx="11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</a:lstStyle>
          <a:p>
            <a:fld id="{7CD5C5B3-02E8-4229-9485-5EC4E662FBEE}" type="slidenum">
              <a:rPr lang="pt-BR" smtClean="0"/>
              <a:pPr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60130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2"/>
          <p:cNvSpPr>
            <a:spLocks noGrp="1"/>
          </p:cNvSpPr>
          <p:nvPr>
            <p:ph type="body" idx="2"/>
          </p:nvPr>
        </p:nvSpPr>
        <p:spPr>
          <a:xfrm>
            <a:off x="609600" y="928670"/>
            <a:ext cx="1600200" cy="5429288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Shape 8"/>
          <p:cNvSpPr>
            <a:spLocks noGrp="1"/>
          </p:cNvSpPr>
          <p:nvPr>
            <p:ph sz="quarter" idx="1"/>
          </p:nvPr>
        </p:nvSpPr>
        <p:spPr>
          <a:xfrm>
            <a:off x="2362200" y="928670"/>
            <a:ext cx="6400800" cy="5429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Rectangle 21"/>
          <p:cNvSpPr>
            <a:spLocks noGrp="1"/>
          </p:cNvSpPr>
          <p:nvPr>
            <p:ph type="title"/>
          </p:nvPr>
        </p:nvSpPr>
        <p:spPr>
          <a:xfrm>
            <a:off x="609600" y="52824"/>
            <a:ext cx="8153400" cy="485756"/>
          </a:xfrm>
          <a:prstGeom prst="rect">
            <a:avLst/>
          </a:prstGeom>
        </p:spPr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pt-BR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CD5C5B3-02E8-4229-9485-5EC4E662FBEE}" type="slidenum">
              <a:rPr lang="pt-BR" smtClean="0"/>
              <a:pPr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640532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8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9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10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Shape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" name="Shap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hape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9" name="Shape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  <a:prstGeom prst="rect">
            <a:avLst/>
          </a:prstGeom>
        </p:spPr>
        <p:txBody>
          <a:bodyPr rtlCol="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fld id="{635CF3F4-A40D-45DE-A1BD-7FCCC0D6C27C}" type="datetimeFigureOut">
              <a:rPr lang="pt-BR" smtClean="0"/>
              <a:pPr/>
              <a:t>23/08/2013</a:t>
            </a:fld>
            <a:endParaRPr lang="pt-BR"/>
          </a:p>
        </p:txBody>
      </p:sp>
      <p:sp>
        <p:nvSpPr>
          <p:cNvPr id="10" name="Shape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 rtlCol="0"/>
          <a:lstStyle>
            <a:lvl1pPr>
              <a:defRPr sz="2800" smtClean="0"/>
            </a:lvl1pPr>
          </a:lstStyle>
          <a:p>
            <a:fld id="{7CD5C5B3-02E8-4229-9485-5EC4E662FBEE}" type="slidenum">
              <a:rPr lang="pt-BR" smtClean="0"/>
              <a:pPr/>
              <a:t>‹#›</a:t>
            </a:fld>
            <a:endParaRPr lang="pt-BR"/>
          </a:p>
        </p:txBody>
      </p:sp>
      <p:sp>
        <p:nvSpPr>
          <p:cNvPr id="11" name="Shape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 rtlCol="0"/>
          <a:lstStyle>
            <a:lvl1pPr>
              <a:defRPr/>
            </a:lvl1pPr>
          </a:lstStyle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122774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52388"/>
            <a:ext cx="815340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estilo do título</a:t>
            </a:r>
            <a:endParaRPr lang="en-US" smtClean="0"/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12775" y="857250"/>
            <a:ext cx="8153400" cy="550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en-US" smtClean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421438"/>
            <a:ext cx="8177213" cy="365125"/>
          </a:xfrm>
          <a:prstGeom prst="rect">
            <a:avLst/>
          </a:prstGeom>
        </p:spPr>
        <p:txBody>
          <a:bodyPr vert="horz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+mn-lt"/>
              </a:defRPr>
            </a:lvl1pPr>
          </a:lstStyle>
          <a:p>
            <a:endParaRPr lang="pt-BR"/>
          </a:p>
        </p:txBody>
      </p:sp>
      <p:sp>
        <p:nvSpPr>
          <p:cNvPr id="7" name="Rectangle 6"/>
          <p:cNvSpPr/>
          <p:nvPr/>
        </p:nvSpPr>
        <p:spPr bwMode="white">
          <a:xfrm>
            <a:off x="0" y="54292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588963"/>
            <a:ext cx="533400" cy="228600"/>
          </a:xfrm>
          <a:prstGeom prst="rect">
            <a:avLst/>
          </a:prstGeom>
          <a:solidFill>
            <a:schemeClr val="accent6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90550" y="588963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581025"/>
            <a:ext cx="533400" cy="244475"/>
          </a:xfrm>
          <a:prstGeom prst="rect">
            <a:avLst/>
          </a:prstGeom>
        </p:spPr>
        <p:txBody>
          <a:bodyPr vert="horz" anchor="ctr" anchorCtr="0">
            <a:no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600" b="1" smtClean="0">
                <a:solidFill>
                  <a:srgbClr val="FFFFFF"/>
                </a:solidFill>
                <a:latin typeface="+mn-lt"/>
              </a:defRPr>
            </a:lvl1pPr>
          </a:lstStyle>
          <a:p>
            <a:fld id="{7CD5C5B3-02E8-4229-9485-5EC4E662FBEE}" type="slidenum">
              <a:rPr lang="pt-BR" smtClean="0"/>
              <a:pPr/>
              <a:t>‹#›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9pPr>
    </p:titleStyle>
    <p:bodyStyle>
      <a:lvl1pPr marL="319088" indent="-319088" algn="l" rtl="0" eaLnBrk="1" fontAlgn="base" hangingPunct="1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1" fontAlgn="base" hangingPunct="1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fontAlgn="base" hangingPunct="1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fontAlgn="base" hangingPunct="1">
        <a:spcBef>
          <a:spcPts val="400"/>
        </a:spcBef>
        <a:spcAft>
          <a:spcPct val="0"/>
        </a:spcAft>
        <a:buClr>
          <a:srgbClr val="C0504D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fontAlgn="base" hangingPunct="1">
        <a:spcBef>
          <a:spcPts val="400"/>
        </a:spcBef>
        <a:spcAft>
          <a:spcPct val="0"/>
        </a:spcAft>
        <a:buClr>
          <a:srgbClr val="8064A2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etf.org/rfc.html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9hIQjrMHTv4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image" Target="../media/image4.png"/><Relationship Id="rId16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4" Type="http://schemas.openxmlformats.org/officeDocument/2006/relationships/image" Target="../media/image6.emf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 smtClean="0"/>
              <a:t>Aspectos Avançados em Redes de Computadores</a:t>
            </a:r>
            <a:endParaRPr lang="pt-B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BR" dirty="0" smtClean="0"/>
              <a:t>Romildo Martins e Allan Freitas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476954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Arquitetura TCP/IP – Visão Geral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buFont typeface="Arial" charset="0"/>
              <a:buChar char="•"/>
            </a:pPr>
            <a:r>
              <a:rPr lang="pt-BR" dirty="0" smtClean="0"/>
              <a:t>Padrões</a:t>
            </a:r>
          </a:p>
          <a:p>
            <a:pPr lvl="1">
              <a:buFont typeface="Arial" charset="0"/>
              <a:buChar char="–"/>
            </a:pPr>
            <a:r>
              <a:rPr lang="pt-BR" dirty="0" smtClean="0"/>
              <a:t>Regras pré acordadas</a:t>
            </a:r>
          </a:p>
          <a:p>
            <a:pPr lvl="1">
              <a:buFont typeface="Arial" charset="0"/>
              <a:buChar char="–"/>
            </a:pPr>
            <a:r>
              <a:rPr lang="pt-BR" dirty="0" smtClean="0"/>
              <a:t>Garantir a interconectividade no mercado atual. Isso é interessante para o governo, academia e iniciativa privada</a:t>
            </a:r>
          </a:p>
          <a:p>
            <a:pPr lvl="1">
              <a:buFont typeface="Arial" charset="0"/>
              <a:buChar char="–"/>
            </a:pPr>
            <a:r>
              <a:rPr lang="pt-BR" dirty="0" smtClean="0"/>
              <a:t>Tipos:</a:t>
            </a:r>
          </a:p>
          <a:p>
            <a:pPr lvl="2">
              <a:buFont typeface="Arial" charset="0"/>
              <a:buChar char="•"/>
            </a:pPr>
            <a:r>
              <a:rPr lang="pt-BR" i="1" dirty="0" smtClean="0"/>
              <a:t>Padrão de jure </a:t>
            </a:r>
            <a:r>
              <a:rPr lang="pt-BR" dirty="0" smtClean="0"/>
              <a:t>– Foram regulamentados for um órgão oficialmente reconhecido</a:t>
            </a:r>
          </a:p>
          <a:p>
            <a:pPr lvl="2">
              <a:buFont typeface="Arial" charset="0"/>
              <a:buChar char="•"/>
            </a:pPr>
            <a:r>
              <a:rPr lang="pt-BR" i="1" dirty="0" smtClean="0"/>
              <a:t>Padrão de facto </a:t>
            </a:r>
            <a:r>
              <a:rPr lang="pt-BR" dirty="0" smtClean="0"/>
              <a:t>– Padrões não aprovados por um orgão regulador, mas foram adotados por possuírem grande utilização</a:t>
            </a:r>
          </a:p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736919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Arquitetura TCP/IP – Visão Geral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Char char="•"/>
            </a:pPr>
            <a:r>
              <a:rPr lang="pt-BR" dirty="0" smtClean="0"/>
              <a:t>Padrões</a:t>
            </a:r>
          </a:p>
          <a:p>
            <a:pPr lvl="1"/>
            <a:r>
              <a:rPr lang="pt-BR" dirty="0" smtClean="0"/>
              <a:t>Nenhum dos órgãos anteriores</a:t>
            </a:r>
          </a:p>
          <a:p>
            <a:pPr lvl="1"/>
            <a:r>
              <a:rPr lang="pt-BR" dirty="0" smtClean="0"/>
              <a:t>Regulamentação formal com procedimentos específicos</a:t>
            </a:r>
          </a:p>
          <a:p>
            <a:pPr lvl="1"/>
            <a:r>
              <a:rPr lang="pt-BR" dirty="0" smtClean="0"/>
              <a:t>Avaliado por autoridades da Internet</a:t>
            </a:r>
          </a:p>
          <a:p>
            <a:pPr lvl="1"/>
            <a:r>
              <a:rPr lang="pt-BR" dirty="0" smtClean="0"/>
              <a:t>Publicado como RFC (Request for Comments) na IETF</a:t>
            </a:r>
          </a:p>
          <a:p>
            <a:pPr lvl="2"/>
            <a:r>
              <a:rPr lang="pt-BR" dirty="0" smtClean="0">
                <a:hlinkClick r:id="rId2"/>
              </a:rPr>
              <a:t>http://www.ietf.org/rfc.html</a:t>
            </a:r>
            <a:endParaRPr lang="pt-BR" dirty="0" smtClean="0"/>
          </a:p>
          <a:p>
            <a:pPr lvl="2"/>
            <a:r>
              <a:rPr lang="pt-BR" dirty="0" smtClean="0"/>
              <a:t>Exemplo: IP (RFC 791)</a:t>
            </a:r>
          </a:p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2404346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Arquitetura TCP/IP – Visão Geral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buFont typeface="Arial" charset="0"/>
              <a:buChar char="•"/>
            </a:pPr>
            <a:r>
              <a:rPr lang="pt-BR" dirty="0" smtClean="0"/>
              <a:t>Mas qual a vantagem de utilizarmos uma Arquitetura de Redes?</a:t>
            </a:r>
          </a:p>
          <a:p>
            <a:pPr lvl="1">
              <a:buFont typeface="Arial" charset="0"/>
              <a:buChar char="•"/>
            </a:pPr>
            <a:r>
              <a:rPr lang="pt-BR" dirty="0" smtClean="0"/>
              <a:t>Exemplo dos Correios</a:t>
            </a:r>
          </a:p>
          <a:p>
            <a:pPr lvl="2"/>
            <a:r>
              <a:rPr lang="pt-BR" dirty="0" smtClean="0"/>
              <a:t>CEP</a:t>
            </a:r>
          </a:p>
          <a:p>
            <a:pPr lvl="2"/>
            <a:r>
              <a:rPr lang="pt-BR" dirty="0" smtClean="0"/>
              <a:t>Formato da Carta/Encomenda</a:t>
            </a:r>
          </a:p>
          <a:p>
            <a:pPr lvl="2"/>
            <a:r>
              <a:rPr lang="pt-BR" dirty="0" smtClean="0"/>
              <a:t>Tempo de Entrega x Modalidades</a:t>
            </a:r>
          </a:p>
          <a:p>
            <a:pPr lvl="2"/>
            <a:r>
              <a:rPr lang="pt-BR" dirty="0" smtClean="0"/>
              <a:t>Código das Encomendas</a:t>
            </a:r>
          </a:p>
          <a:p>
            <a:pPr lvl="2"/>
            <a:r>
              <a:rPr lang="pt-BR" dirty="0" smtClean="0"/>
              <a:t>“Idioma”</a:t>
            </a:r>
          </a:p>
          <a:p>
            <a:pPr lvl="2"/>
            <a:r>
              <a:rPr lang="pt-BR" dirty="0" smtClean="0"/>
              <a:t>Carteiros (Metodologia, Roupas, Horário...</a:t>
            </a:r>
          </a:p>
          <a:p>
            <a:pPr lvl="1">
              <a:buFont typeface="Arial" charset="0"/>
              <a:buChar char="•"/>
            </a:pPr>
            <a:endParaRPr lang="pt-BR" dirty="0" smtClean="0"/>
          </a:p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2049700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Arquitetura TCP/IP – Visão Geral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lvl="1">
              <a:buFont typeface="Arial" charset="0"/>
              <a:buChar char="•"/>
            </a:pPr>
            <a:endParaRPr lang="pt-BR" dirty="0" smtClean="0"/>
          </a:p>
          <a:p>
            <a:endParaRPr lang="pt-BR" dirty="0" smtClean="0"/>
          </a:p>
        </p:txBody>
      </p:sp>
      <p:graphicFrame>
        <p:nvGraphicFramePr>
          <p:cNvPr id="4" name="Object 6"/>
          <p:cNvGraphicFramePr>
            <a:graphicFrameLocks noChangeAspect="1"/>
          </p:cNvGraphicFramePr>
          <p:nvPr/>
        </p:nvGraphicFramePr>
        <p:xfrm>
          <a:off x="1214438" y="1428750"/>
          <a:ext cx="6723062" cy="5267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0" name="Imagem de bitmap" r:id="rId3" imgW="8876190" imgH="5266667" progId="PBrush">
                  <p:embed/>
                </p:oleObj>
              </mc:Choice>
              <mc:Fallback>
                <p:oleObj name="Imagem de bitmap" r:id="rId3" imgW="8876190" imgH="5266667" progId="PBrush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r="24254"/>
                      <a:stretch>
                        <a:fillRect/>
                      </a:stretch>
                    </p:blipFill>
                    <p:spPr bwMode="auto">
                      <a:xfrm>
                        <a:off x="1214438" y="1428750"/>
                        <a:ext cx="6723062" cy="5267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 Box 7"/>
          <p:cNvSpPr txBox="1">
            <a:spLocks noChangeArrowheads="1"/>
          </p:cNvSpPr>
          <p:nvPr/>
        </p:nvSpPr>
        <p:spPr bwMode="auto">
          <a:xfrm>
            <a:off x="1168400" y="1789113"/>
            <a:ext cx="936625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pt-BR" sz="1500" b="1">
                <a:latin typeface="Tahoma" pitchFamily="34" charset="0"/>
              </a:rPr>
              <a:t>Emissor</a:t>
            </a: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6713538" y="1789113"/>
            <a:ext cx="1047750" cy="32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pt-BR" sz="1500" b="1">
                <a:latin typeface="Tahoma" pitchFamily="34" charset="0"/>
              </a:rPr>
              <a:t>Receptor</a:t>
            </a: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3652838" y="2822575"/>
            <a:ext cx="1584325" cy="290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pt-BR" sz="1300" b="1">
                <a:latin typeface="Tahoma" pitchFamily="34" charset="0"/>
              </a:rPr>
              <a:t>Camada superior</a:t>
            </a:r>
          </a:p>
        </p:txBody>
      </p:sp>
      <p:sp>
        <p:nvSpPr>
          <p:cNvPr id="8" name="Text Box 10"/>
          <p:cNvSpPr txBox="1">
            <a:spLocks noChangeArrowheads="1"/>
          </p:cNvSpPr>
          <p:nvPr/>
        </p:nvSpPr>
        <p:spPr bwMode="auto">
          <a:xfrm>
            <a:off x="3729038" y="3965575"/>
            <a:ext cx="1350962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pt-BR" sz="1300" b="1">
                <a:latin typeface="Tahoma" pitchFamily="34" charset="0"/>
              </a:rPr>
              <a:t>Camada</a:t>
            </a:r>
          </a:p>
          <a:p>
            <a:pPr algn="ctr"/>
            <a:r>
              <a:rPr lang="pt-BR" sz="1300" b="1">
                <a:latin typeface="Tahoma" pitchFamily="34" charset="0"/>
              </a:rPr>
              <a:t> intermediária</a:t>
            </a:r>
          </a:p>
        </p:txBody>
      </p:sp>
      <p:sp>
        <p:nvSpPr>
          <p:cNvPr id="9" name="Text Box 11"/>
          <p:cNvSpPr txBox="1">
            <a:spLocks noChangeArrowheads="1"/>
          </p:cNvSpPr>
          <p:nvPr/>
        </p:nvSpPr>
        <p:spPr bwMode="auto">
          <a:xfrm>
            <a:off x="3652838" y="5184775"/>
            <a:ext cx="1538287" cy="290513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/>
            <a:r>
              <a:rPr lang="pt-BR" sz="1300" b="1">
                <a:latin typeface="Tahoma" pitchFamily="34" charset="0"/>
              </a:rPr>
              <a:t>Camada Inferior</a:t>
            </a:r>
          </a:p>
        </p:txBody>
      </p:sp>
      <p:sp>
        <p:nvSpPr>
          <p:cNvPr id="10" name="Text Box 13"/>
          <p:cNvSpPr txBox="1">
            <a:spLocks noChangeArrowheads="1"/>
          </p:cNvSpPr>
          <p:nvPr/>
        </p:nvSpPr>
        <p:spPr bwMode="auto">
          <a:xfrm>
            <a:off x="1214438" y="2822575"/>
            <a:ext cx="2286000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pt-BR" sz="1100" b="1" dirty="0">
                <a:latin typeface="Trebuchet MS" pitchFamily="34" charset="0"/>
              </a:rPr>
              <a:t>Emissor escreve a carta,coloca num envelope,escreve o endereço coloca na caixa de correio</a:t>
            </a:r>
          </a:p>
        </p:txBody>
      </p: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1290638" y="4041775"/>
            <a:ext cx="20574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pt-BR" sz="1100" b="1">
                <a:latin typeface="Tahoma" pitchFamily="34" charset="0"/>
              </a:rPr>
              <a:t>A carta é recolhida por um carteiro que a entrega no posto mais próximo.</a:t>
            </a:r>
          </a:p>
        </p:txBody>
      </p:sp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1214438" y="5108575"/>
            <a:ext cx="2209800" cy="765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pt-BR" sz="1100" b="1">
                <a:latin typeface="Tahoma" pitchFamily="34" charset="0"/>
              </a:rPr>
              <a:t>A carta é classificada pelo correio,é acionado algum tipo de transporte para levar a carta ao destino.</a:t>
            </a:r>
          </a:p>
        </p:txBody>
      </p:sp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5481638" y="2822575"/>
            <a:ext cx="19812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pt-BR" sz="1100" b="1">
                <a:latin typeface="Tahoma" pitchFamily="34" charset="0"/>
              </a:rPr>
              <a:t>O receptor pega o envelope na caixa de correio,abre e lê a  carta.</a:t>
            </a:r>
          </a:p>
        </p:txBody>
      </p:sp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5481638" y="4041775"/>
            <a:ext cx="2057400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pt-BR" sz="1100" b="1">
                <a:latin typeface="Tahoma" pitchFamily="34" charset="0"/>
              </a:rPr>
              <a:t>A carta é classificada e enviada para o receptor.</a:t>
            </a:r>
          </a:p>
        </p:txBody>
      </p:sp>
      <p:sp>
        <p:nvSpPr>
          <p:cNvPr id="15" name="Text Box 18"/>
          <p:cNvSpPr txBox="1">
            <a:spLocks noChangeArrowheads="1"/>
          </p:cNvSpPr>
          <p:nvPr/>
        </p:nvSpPr>
        <p:spPr bwMode="auto">
          <a:xfrm>
            <a:off x="5405438" y="5108575"/>
            <a:ext cx="2133600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pt-BR" sz="1100" b="1">
                <a:latin typeface="Tahoma" pitchFamily="34" charset="0"/>
              </a:rPr>
              <a:t>A carta é entregue ao posto local dos correios pelo agente de transporte.</a:t>
            </a:r>
          </a:p>
        </p:txBody>
      </p:sp>
    </p:spTree>
    <p:extLst>
      <p:ext uri="{BB962C8B-B14F-4D97-AF65-F5344CB8AC3E}">
        <p14:creationId xmlns:p14="http://schemas.microsoft.com/office/powerpoint/2010/main" val="1619098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Arquitetura TCP/IP – Visão Geral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Hierarquia</a:t>
            </a:r>
          </a:p>
          <a:p>
            <a:pPr lvl="1"/>
            <a:r>
              <a:rPr lang="pt-BR" dirty="0" smtClean="0"/>
              <a:t>No exemplo anterior, existem três serviços, um para cada nível, que seguem uma determinada hierarquia.</a:t>
            </a:r>
          </a:p>
          <a:p>
            <a:r>
              <a:rPr lang="pt-BR" dirty="0" smtClean="0"/>
              <a:t>Serviços</a:t>
            </a:r>
          </a:p>
          <a:p>
            <a:pPr lvl="1"/>
            <a:r>
              <a:rPr lang="pt-BR" dirty="0" smtClean="0"/>
              <a:t>Cada camada utiliza os serviços prestados pela camada inferior imediatamente abaixo dela</a:t>
            </a:r>
          </a:p>
          <a:p>
            <a:pPr lvl="1">
              <a:buFont typeface="Arial" charset="0"/>
              <a:buChar char="•"/>
            </a:pPr>
            <a:endParaRPr lang="pt-BR" dirty="0" smtClean="0"/>
          </a:p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1602726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Arquitetura TCP/IP – Visão Geral</a:t>
            </a:r>
            <a:endParaRPr lang="pt-BR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Modelo OSI</a:t>
            </a:r>
            <a:endParaRPr lang="pt-BR" dirty="0"/>
          </a:p>
        </p:txBody>
      </p:sp>
      <p:grpSp>
        <p:nvGrpSpPr>
          <p:cNvPr id="5" name="Grupo 15"/>
          <p:cNvGrpSpPr>
            <a:grpSpLocks/>
          </p:cNvGrpSpPr>
          <p:nvPr/>
        </p:nvGrpSpPr>
        <p:grpSpPr bwMode="auto">
          <a:xfrm>
            <a:off x="144015" y="2204864"/>
            <a:ext cx="8892481" cy="4309070"/>
            <a:chOff x="357158" y="2000240"/>
            <a:chExt cx="8189912" cy="3765550"/>
          </a:xfrm>
        </p:grpSpPr>
        <p:pic>
          <p:nvPicPr>
            <p:cNvPr id="6" name="Picture 6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158" y="2000240"/>
              <a:ext cx="8189912" cy="3765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CaixaDeTexto 4"/>
            <p:cNvSpPr txBox="1">
              <a:spLocks noChangeArrowheads="1"/>
            </p:cNvSpPr>
            <p:nvPr/>
          </p:nvSpPr>
          <p:spPr bwMode="auto">
            <a:xfrm>
              <a:off x="5907806" y="2071678"/>
              <a:ext cx="2571768" cy="512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lnSpc>
                  <a:spcPts val="1600"/>
                </a:lnSpc>
              </a:pPr>
              <a:r>
                <a:rPr lang="pt-BR">
                  <a:latin typeface="Calibri" pitchFamily="34" charset="0"/>
                </a:rPr>
                <a:t>Possibilita acesso aos recursos de rede</a:t>
              </a:r>
            </a:p>
          </p:txBody>
        </p:sp>
        <p:sp>
          <p:nvSpPr>
            <p:cNvPr id="8" name="CaixaDeTexto 5"/>
            <p:cNvSpPr txBox="1">
              <a:spLocks noChangeArrowheads="1"/>
            </p:cNvSpPr>
            <p:nvPr/>
          </p:nvSpPr>
          <p:spPr bwMode="auto">
            <a:xfrm>
              <a:off x="5907806" y="3071810"/>
              <a:ext cx="2571768" cy="512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lnSpc>
                  <a:spcPts val="1600"/>
                </a:lnSpc>
              </a:pPr>
              <a:r>
                <a:rPr lang="pt-BR" dirty="0">
                  <a:latin typeface="Calibri" pitchFamily="34" charset="0"/>
                </a:rPr>
                <a:t>Estabiliza, gerencia e encerra sessões</a:t>
              </a:r>
            </a:p>
          </p:txBody>
        </p:sp>
        <p:sp>
          <p:nvSpPr>
            <p:cNvPr id="9" name="CaixaDeTexto 6"/>
            <p:cNvSpPr txBox="1">
              <a:spLocks noChangeArrowheads="1"/>
            </p:cNvSpPr>
            <p:nvPr/>
          </p:nvSpPr>
          <p:spPr bwMode="auto">
            <a:xfrm>
              <a:off x="5927942" y="3966734"/>
              <a:ext cx="2500330" cy="71070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lnSpc>
                  <a:spcPts val="1600"/>
                </a:lnSpc>
              </a:pPr>
              <a:r>
                <a:rPr lang="pt-BR" sz="1600" dirty="0">
                  <a:latin typeface="Calibri" pitchFamily="34" charset="0"/>
                </a:rPr>
                <a:t>Transferir pacotes da origem p/destino e fornecer ligação entre redes</a:t>
              </a:r>
            </a:p>
          </p:txBody>
        </p:sp>
        <p:sp>
          <p:nvSpPr>
            <p:cNvPr id="10" name="CaixaDeTexto 7"/>
            <p:cNvSpPr txBox="1">
              <a:spLocks noChangeArrowheads="1"/>
            </p:cNvSpPr>
            <p:nvPr/>
          </p:nvSpPr>
          <p:spPr bwMode="auto">
            <a:xfrm>
              <a:off x="5918564" y="4932871"/>
              <a:ext cx="2428892" cy="7078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lnSpc>
                  <a:spcPts val="1600"/>
                </a:lnSpc>
              </a:pPr>
              <a:r>
                <a:rPr lang="pt-BR" sz="1600">
                  <a:latin typeface="Calibri" pitchFamily="34" charset="0"/>
                </a:rPr>
                <a:t>Transmitir bits através de um meio físico e prover esp. mecânicas e elétricas.</a:t>
              </a:r>
            </a:p>
          </p:txBody>
        </p:sp>
        <p:sp>
          <p:nvSpPr>
            <p:cNvPr id="11" name="CaixaDeTexto 8"/>
            <p:cNvSpPr txBox="1">
              <a:spLocks noChangeArrowheads="1"/>
            </p:cNvSpPr>
            <p:nvPr/>
          </p:nvSpPr>
          <p:spPr bwMode="auto">
            <a:xfrm>
              <a:off x="428596" y="2571744"/>
              <a:ext cx="2428892" cy="50552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lnSpc>
                  <a:spcPts val="1600"/>
                </a:lnSpc>
              </a:pPr>
              <a:r>
                <a:rPr lang="pt-BR" sz="1600">
                  <a:latin typeface="Calibri" pitchFamily="34" charset="0"/>
                </a:rPr>
                <a:t>Traduzir, criptografar e comprimir dados.</a:t>
              </a:r>
            </a:p>
          </p:txBody>
        </p:sp>
        <p:sp>
          <p:nvSpPr>
            <p:cNvPr id="12" name="CaixaDeTexto 9"/>
            <p:cNvSpPr txBox="1">
              <a:spLocks noChangeArrowheads="1"/>
            </p:cNvSpPr>
            <p:nvPr/>
          </p:nvSpPr>
          <p:spPr bwMode="auto">
            <a:xfrm>
              <a:off x="399275" y="3500478"/>
              <a:ext cx="2571768" cy="6185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lnSpc>
                  <a:spcPts val="1600"/>
                </a:lnSpc>
              </a:pPr>
              <a:r>
                <a:rPr lang="pt-BR" sz="1600" dirty="0">
                  <a:latin typeface="Calibri" pitchFamily="34" charset="0"/>
                </a:rPr>
                <a:t>Prover entrega </a:t>
              </a:r>
              <a:r>
                <a:rPr lang="pt-BR" sz="1600" dirty="0" smtClean="0">
                  <a:latin typeface="Calibri" pitchFamily="34" charset="0"/>
                </a:rPr>
                <a:t>confiável de pacotes entre dispositivos finais</a:t>
              </a:r>
              <a:endParaRPr lang="pt-BR" sz="1600" dirty="0">
                <a:latin typeface="Calibri" pitchFamily="34" charset="0"/>
              </a:endParaRPr>
            </a:p>
          </p:txBody>
        </p:sp>
        <p:sp>
          <p:nvSpPr>
            <p:cNvPr id="13" name="CaixaDeTexto 10"/>
            <p:cNvSpPr txBox="1">
              <a:spLocks noChangeArrowheads="1"/>
            </p:cNvSpPr>
            <p:nvPr/>
          </p:nvSpPr>
          <p:spPr bwMode="auto">
            <a:xfrm>
              <a:off x="407080" y="4485945"/>
              <a:ext cx="2571768" cy="7078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eaLnBrk="1" hangingPunct="1">
                <a:lnSpc>
                  <a:spcPts val="1600"/>
                </a:lnSpc>
              </a:pPr>
              <a:r>
                <a:rPr lang="pt-BR" sz="1400">
                  <a:latin typeface="Calibri" pitchFamily="34" charset="0"/>
                </a:rPr>
                <a:t>Prover entrega confiável de mensagens </a:t>
              </a:r>
              <a:r>
                <a:rPr lang="pt-BR" sz="1400" i="1">
                  <a:latin typeface="Calibri" pitchFamily="34" charset="0"/>
                </a:rPr>
                <a:t>hop-to-hop  e </a:t>
              </a:r>
              <a:r>
                <a:rPr lang="pt-BR" sz="1400">
                  <a:latin typeface="Calibri" pitchFamily="34" charset="0"/>
                </a:rPr>
                <a:t>recuperação de erros.</a:t>
              </a:r>
            </a:p>
          </p:txBody>
        </p:sp>
        <p:cxnSp>
          <p:nvCxnSpPr>
            <p:cNvPr id="14" name="Conector reto 12"/>
            <p:cNvCxnSpPr/>
            <p:nvPr/>
          </p:nvCxnSpPr>
          <p:spPr>
            <a:xfrm>
              <a:off x="357158" y="5154603"/>
              <a:ext cx="2643187" cy="1587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90702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Arquitetura TCP/IP – Visão Geral</a:t>
            </a:r>
            <a:endParaRPr lang="pt-BR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Mapeamento OSI-TCP/IP</a:t>
            </a:r>
            <a:endParaRPr lang="pt-BR" dirty="0"/>
          </a:p>
        </p:txBody>
      </p:sp>
      <p:pic>
        <p:nvPicPr>
          <p:cNvPr id="15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2407801"/>
            <a:ext cx="6450012" cy="4283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24433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Arquitetura TCP/IP – Visão Geral</a:t>
            </a:r>
            <a:endParaRPr lang="pt-BR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Comunicação entre camadas</a:t>
            </a:r>
            <a:endParaRPr lang="pt-BR" dirty="0"/>
          </a:p>
        </p:txBody>
      </p:sp>
      <p:sp>
        <p:nvSpPr>
          <p:cNvPr id="28" name="Retângulo 10"/>
          <p:cNvSpPr/>
          <p:nvPr/>
        </p:nvSpPr>
        <p:spPr>
          <a:xfrm>
            <a:off x="714375" y="2632075"/>
            <a:ext cx="7715250" cy="819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/>
          </a:p>
        </p:txBody>
      </p:sp>
      <p:pic>
        <p:nvPicPr>
          <p:cNvPr id="29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" y="2346151"/>
            <a:ext cx="8151813" cy="446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8" descr="http://www.techguru.com.br/wp-content/uploads/2011/02/google-chrome-interface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760" y="2410539"/>
            <a:ext cx="1841401" cy="1241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9305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Arquitetura TCP/IP – Visão Geral</a:t>
            </a:r>
            <a:endParaRPr lang="pt-BR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Comunicação entre camadas</a:t>
            </a:r>
            <a:endParaRPr lang="pt-B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588" y="2204864"/>
            <a:ext cx="7437437" cy="446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6830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Perguntas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pt-BR" dirty="0" smtClean="0"/>
              <a:t>Quais as vantagens da arquitetura em camadas?</a:t>
            </a:r>
          </a:p>
          <a:p>
            <a:r>
              <a:rPr lang="pt-BR" dirty="0" smtClean="0"/>
              <a:t>Porque a Arquitetura TCP/IP tornou-se um padrão e se mantém ativa mesmo sem um suporte adequado às novas aplicações?</a:t>
            </a:r>
          </a:p>
          <a:p>
            <a:r>
              <a:rPr lang="pt-BR" dirty="0" smtClean="0"/>
              <a:t>Acessem o IETF e verifiquem a padronização do IPv4</a:t>
            </a:r>
          </a:p>
          <a:p>
            <a:r>
              <a:rPr lang="pt-BR" dirty="0" smtClean="0"/>
              <a:t>History of the Internet</a:t>
            </a:r>
          </a:p>
          <a:p>
            <a:pPr lvl="1"/>
            <a:r>
              <a:rPr lang="pt-BR" dirty="0" smtClean="0">
                <a:hlinkClick r:id="rId2"/>
              </a:rPr>
              <a:t>http://www.youtube.com/watch?v=9hIQjrMHTv4</a:t>
            </a:r>
            <a:endParaRPr lang="pt-BR" dirty="0" smtClean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863564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Porque estudar Redes?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Não sei!</a:t>
            </a:r>
          </a:p>
          <a:p>
            <a:r>
              <a:rPr lang="pt-BR" dirty="0" smtClean="0"/>
              <a:t>Preciso terminar a especialização!</a:t>
            </a:r>
          </a:p>
          <a:p>
            <a:r>
              <a:rPr lang="pt-BR" dirty="0" smtClean="0"/>
              <a:t>Redes de Computadores é FÁCIL! (mentira!!!)</a:t>
            </a:r>
          </a:p>
          <a:p>
            <a:r>
              <a:rPr lang="pt-BR" dirty="0" smtClean="0"/>
              <a:t>A matéria é importante para mim!</a:t>
            </a:r>
          </a:p>
          <a:p>
            <a:r>
              <a:rPr lang="pt-BR" dirty="0" smtClean="0"/>
              <a:t>Odeio programar!!! (mentira!!!)</a:t>
            </a:r>
          </a:p>
          <a:p>
            <a:r>
              <a:rPr lang="pt-BR" dirty="0" smtClean="0"/>
              <a:t>“A história do ping”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858637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Porque estudar Redes?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4" name="Picture 7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88" y="1497905"/>
            <a:ext cx="1262062" cy="94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Espaço Reservado para Conteúdo 3"/>
          <p:cNvPicPr>
            <a:picLocks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250" y="1152797"/>
            <a:ext cx="8180388" cy="551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5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88" y="764704"/>
            <a:ext cx="5376862" cy="414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6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4545409"/>
            <a:ext cx="3778250" cy="233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C:\Documents and Settings\Romildo\Configurações locais\Temporary Internet Files\Content.IE5\HYLDCZQZ\MC900433960[1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8063" y="1355030"/>
            <a:ext cx="785812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 descr="C:\Documents and Settings\Romildo\Configurações locais\Temporary Internet Files\Content.IE5\LL632DLB\MC900433936[1]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313" y="2426593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6" descr="C:\Documents and Settings\Romildo\Configurações locais\Temporary Internet Files\Content.IE5\HYLDCZQZ\MC900434889[1]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926405"/>
            <a:ext cx="85725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8" descr="C:\Documents and Settings\Romildo\Configurações locais\Temporary Internet Files\Content.IE5\99M30ZCC\MC900434888[1]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2355155"/>
            <a:ext cx="785812" cy="785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9" descr="C:\Documents and Settings\Romildo\Configurações locais\Temporary Internet Files\Content.IE5\LL632DLB\MC900434873[1]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2375" y="1997968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10" descr="C:\Documents and Settings\Romildo\Configurações locais\Temporary Internet Files\Content.IE5\LL632DLB\MC900434893[1]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1140718"/>
            <a:ext cx="714375" cy="714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1" descr="C:\Documents and Settings\Romildo\Configurações locais\Temporary Internet Files\Content.IE5\JO80AGSI\MC900434881[1]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2250" y="854968"/>
            <a:ext cx="785813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C:\Documents and Settings\Romildo\Configurações locais\Temporary Internet Files\Content.IE5\99M30ZCC\MC900433928[1]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63" y="1855093"/>
            <a:ext cx="785812" cy="785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60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3" y="4831159"/>
            <a:ext cx="42862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60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88" y="5331222"/>
            <a:ext cx="42862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60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63" y="6045597"/>
            <a:ext cx="42862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Picture 260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63" y="4759722"/>
            <a:ext cx="42862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260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75" y="5759847"/>
            <a:ext cx="42862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60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938" y="5759847"/>
            <a:ext cx="428625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2" name="Grupo 315"/>
          <p:cNvGrpSpPr>
            <a:grpSpLocks/>
          </p:cNvGrpSpPr>
          <p:nvPr/>
        </p:nvGrpSpPr>
        <p:grpSpPr bwMode="auto">
          <a:xfrm>
            <a:off x="6000750" y="5259784"/>
            <a:ext cx="1071563" cy="928688"/>
            <a:chOff x="-368684" y="5572140"/>
            <a:chExt cx="1478318" cy="1500198"/>
          </a:xfrm>
        </p:grpSpPr>
        <p:sp>
          <p:nvSpPr>
            <p:cNvPr id="23" name="Cilindro 295"/>
            <p:cNvSpPr/>
            <p:nvPr/>
          </p:nvSpPr>
          <p:spPr>
            <a:xfrm>
              <a:off x="213883" y="5572140"/>
              <a:ext cx="286904" cy="284654"/>
            </a:xfrm>
            <a:prstGeom prst="can">
              <a:avLst>
                <a:gd name="adj" fmla="val 40978"/>
              </a:avLst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24" name="Cilindro 296"/>
            <p:cNvSpPr/>
            <p:nvPr/>
          </p:nvSpPr>
          <p:spPr>
            <a:xfrm>
              <a:off x="367190" y="5723443"/>
              <a:ext cx="284713" cy="287217"/>
            </a:xfrm>
            <a:prstGeom prst="can">
              <a:avLst>
                <a:gd name="adj" fmla="val 40978"/>
              </a:avLst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25" name="Cilindro 297"/>
            <p:cNvSpPr/>
            <p:nvPr/>
          </p:nvSpPr>
          <p:spPr>
            <a:xfrm>
              <a:off x="518307" y="5877309"/>
              <a:ext cx="286902" cy="284652"/>
            </a:xfrm>
            <a:prstGeom prst="can">
              <a:avLst>
                <a:gd name="adj" fmla="val 40978"/>
              </a:avLst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26" name="Cilindro 298"/>
            <p:cNvSpPr/>
            <p:nvPr/>
          </p:nvSpPr>
          <p:spPr>
            <a:xfrm>
              <a:off x="671614" y="6028610"/>
              <a:ext cx="284713" cy="287217"/>
            </a:xfrm>
            <a:prstGeom prst="can">
              <a:avLst>
                <a:gd name="adj" fmla="val 40978"/>
              </a:avLst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27" name="Cilindro 299"/>
            <p:cNvSpPr/>
            <p:nvPr/>
          </p:nvSpPr>
          <p:spPr>
            <a:xfrm>
              <a:off x="824921" y="6182477"/>
              <a:ext cx="284713" cy="284654"/>
            </a:xfrm>
            <a:prstGeom prst="can">
              <a:avLst>
                <a:gd name="adj" fmla="val 40978"/>
              </a:avLst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28" name="Cilindro 300"/>
            <p:cNvSpPr/>
            <p:nvPr/>
          </p:nvSpPr>
          <p:spPr>
            <a:xfrm>
              <a:off x="25534" y="5769603"/>
              <a:ext cx="286904" cy="284652"/>
            </a:xfrm>
            <a:prstGeom prst="can">
              <a:avLst>
                <a:gd name="adj" fmla="val 40978"/>
              </a:avLst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 dirty="0"/>
            </a:p>
          </p:txBody>
        </p:sp>
        <p:sp>
          <p:nvSpPr>
            <p:cNvPr id="29" name="Cilindro 301"/>
            <p:cNvSpPr/>
            <p:nvPr/>
          </p:nvSpPr>
          <p:spPr>
            <a:xfrm>
              <a:off x="178841" y="5920904"/>
              <a:ext cx="286904" cy="287217"/>
            </a:xfrm>
            <a:prstGeom prst="can">
              <a:avLst>
                <a:gd name="adj" fmla="val 40978"/>
              </a:avLst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 dirty="0"/>
            </a:p>
          </p:txBody>
        </p:sp>
        <p:sp>
          <p:nvSpPr>
            <p:cNvPr id="30" name="Cilindro 302"/>
            <p:cNvSpPr/>
            <p:nvPr/>
          </p:nvSpPr>
          <p:spPr>
            <a:xfrm>
              <a:off x="332148" y="6074770"/>
              <a:ext cx="284713" cy="284654"/>
            </a:xfrm>
            <a:prstGeom prst="can">
              <a:avLst>
                <a:gd name="adj" fmla="val 40978"/>
              </a:avLst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 dirty="0"/>
            </a:p>
          </p:txBody>
        </p:sp>
        <p:sp>
          <p:nvSpPr>
            <p:cNvPr id="31" name="Cilindro 303"/>
            <p:cNvSpPr/>
            <p:nvPr/>
          </p:nvSpPr>
          <p:spPr>
            <a:xfrm>
              <a:off x="483265" y="6226073"/>
              <a:ext cx="286902" cy="284652"/>
            </a:xfrm>
            <a:prstGeom prst="can">
              <a:avLst>
                <a:gd name="adj" fmla="val 40978"/>
              </a:avLst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 dirty="0"/>
            </a:p>
          </p:txBody>
        </p:sp>
        <p:sp>
          <p:nvSpPr>
            <p:cNvPr id="32" name="Cilindro 304"/>
            <p:cNvSpPr/>
            <p:nvPr/>
          </p:nvSpPr>
          <p:spPr>
            <a:xfrm>
              <a:off x="636572" y="6377374"/>
              <a:ext cx="284713" cy="287217"/>
            </a:xfrm>
            <a:prstGeom prst="can">
              <a:avLst>
                <a:gd name="adj" fmla="val 40978"/>
              </a:avLst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 dirty="0"/>
            </a:p>
          </p:txBody>
        </p:sp>
        <p:sp>
          <p:nvSpPr>
            <p:cNvPr id="33" name="Cilindro 305"/>
            <p:cNvSpPr/>
            <p:nvPr/>
          </p:nvSpPr>
          <p:spPr>
            <a:xfrm>
              <a:off x="-180335" y="5979887"/>
              <a:ext cx="284713" cy="287217"/>
            </a:xfrm>
            <a:prstGeom prst="can">
              <a:avLst>
                <a:gd name="adj" fmla="val 40978"/>
              </a:avLst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34" name="Cilindro 306"/>
            <p:cNvSpPr/>
            <p:nvPr/>
          </p:nvSpPr>
          <p:spPr>
            <a:xfrm>
              <a:off x="-29218" y="6133753"/>
              <a:ext cx="286902" cy="284652"/>
            </a:xfrm>
            <a:prstGeom prst="can">
              <a:avLst>
                <a:gd name="adj" fmla="val 40978"/>
              </a:avLst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35" name="Cilindro 307"/>
            <p:cNvSpPr/>
            <p:nvPr/>
          </p:nvSpPr>
          <p:spPr>
            <a:xfrm>
              <a:off x="124089" y="6285054"/>
              <a:ext cx="284713" cy="284654"/>
            </a:xfrm>
            <a:prstGeom prst="can">
              <a:avLst>
                <a:gd name="adj" fmla="val 40978"/>
              </a:avLst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36" name="Cilindro 308"/>
            <p:cNvSpPr/>
            <p:nvPr/>
          </p:nvSpPr>
          <p:spPr>
            <a:xfrm>
              <a:off x="275205" y="6436357"/>
              <a:ext cx="286904" cy="287217"/>
            </a:xfrm>
            <a:prstGeom prst="can">
              <a:avLst>
                <a:gd name="adj" fmla="val 40978"/>
              </a:avLst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37" name="Cilindro 309"/>
            <p:cNvSpPr/>
            <p:nvPr/>
          </p:nvSpPr>
          <p:spPr>
            <a:xfrm>
              <a:off x="428512" y="6590223"/>
              <a:ext cx="286904" cy="284652"/>
            </a:xfrm>
            <a:prstGeom prst="can">
              <a:avLst>
                <a:gd name="adj" fmla="val 40978"/>
              </a:avLst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/>
            </a:p>
          </p:txBody>
        </p:sp>
        <p:sp>
          <p:nvSpPr>
            <p:cNvPr id="38" name="Cilindro 310"/>
            <p:cNvSpPr/>
            <p:nvPr/>
          </p:nvSpPr>
          <p:spPr>
            <a:xfrm>
              <a:off x="-368684" y="6177348"/>
              <a:ext cx="284713" cy="284654"/>
            </a:xfrm>
            <a:prstGeom prst="can">
              <a:avLst>
                <a:gd name="adj" fmla="val 40978"/>
              </a:avLst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 dirty="0"/>
            </a:p>
          </p:txBody>
        </p:sp>
        <p:sp>
          <p:nvSpPr>
            <p:cNvPr id="39" name="Cilindro 311"/>
            <p:cNvSpPr/>
            <p:nvPr/>
          </p:nvSpPr>
          <p:spPr>
            <a:xfrm>
              <a:off x="-215377" y="6328651"/>
              <a:ext cx="284713" cy="287217"/>
            </a:xfrm>
            <a:prstGeom prst="can">
              <a:avLst>
                <a:gd name="adj" fmla="val 40978"/>
              </a:avLst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 dirty="0"/>
            </a:p>
          </p:txBody>
        </p:sp>
        <p:sp>
          <p:nvSpPr>
            <p:cNvPr id="40" name="Cilindro 312"/>
            <p:cNvSpPr/>
            <p:nvPr/>
          </p:nvSpPr>
          <p:spPr>
            <a:xfrm>
              <a:off x="-64259" y="6482517"/>
              <a:ext cx="286902" cy="284652"/>
            </a:xfrm>
            <a:prstGeom prst="can">
              <a:avLst>
                <a:gd name="adj" fmla="val 40978"/>
              </a:avLst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 dirty="0"/>
            </a:p>
          </p:txBody>
        </p:sp>
        <p:sp>
          <p:nvSpPr>
            <p:cNvPr id="41" name="Cilindro 313"/>
            <p:cNvSpPr/>
            <p:nvPr/>
          </p:nvSpPr>
          <p:spPr>
            <a:xfrm>
              <a:off x="89048" y="6633818"/>
              <a:ext cx="284713" cy="287217"/>
            </a:xfrm>
            <a:prstGeom prst="can">
              <a:avLst>
                <a:gd name="adj" fmla="val 40978"/>
              </a:avLst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 dirty="0"/>
            </a:p>
          </p:txBody>
        </p:sp>
        <p:sp>
          <p:nvSpPr>
            <p:cNvPr id="42" name="Cilindro 314"/>
            <p:cNvSpPr/>
            <p:nvPr/>
          </p:nvSpPr>
          <p:spPr>
            <a:xfrm>
              <a:off x="240164" y="6787684"/>
              <a:ext cx="286904" cy="284654"/>
            </a:xfrm>
            <a:prstGeom prst="can">
              <a:avLst>
                <a:gd name="adj" fmla="val 40978"/>
              </a:avLst>
            </a:prstGeom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pt-BR" dirty="0"/>
            </a:p>
          </p:txBody>
        </p:sp>
      </p:grpSp>
      <p:grpSp>
        <p:nvGrpSpPr>
          <p:cNvPr id="43" name="Grupo 270"/>
          <p:cNvGrpSpPr>
            <a:grpSpLocks/>
          </p:cNvGrpSpPr>
          <p:nvPr/>
        </p:nvGrpSpPr>
        <p:grpSpPr bwMode="auto">
          <a:xfrm>
            <a:off x="2357438" y="5188347"/>
            <a:ext cx="1071562" cy="1000125"/>
            <a:chOff x="3571868" y="5929330"/>
            <a:chExt cx="1857388" cy="1643074"/>
          </a:xfrm>
        </p:grpSpPr>
        <p:pic>
          <p:nvPicPr>
            <p:cNvPr id="44" name="Picture 253" descr="C:\Documents and Settings\Romildo\Configurações locais\Temporary Internet Files\Content.IE5\JO80AGSI\MC900435242[1].P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6248" y="5929330"/>
              <a:ext cx="361046" cy="714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5" name="Picture 253" descr="C:\Documents and Settings\Romildo\Configurações locais\Temporary Internet Files\Content.IE5\JO80AGSI\MC900435242[1].P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71934" y="6000792"/>
              <a:ext cx="361046" cy="714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6" name="Picture 253" descr="C:\Documents and Settings\Romildo\Configurações locais\Temporary Internet Files\Content.IE5\JO80AGSI\MC900435242[1].P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36008" y="6072206"/>
              <a:ext cx="361046" cy="714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7" name="Picture 253" descr="C:\Documents and Settings\Romildo\Configurações locais\Temporary Internet Files\Content.IE5\JO80AGSI\MC900435242[1].P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1868" y="6143668"/>
              <a:ext cx="361046" cy="714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8" name="Picture 253" descr="C:\Documents and Settings\Romildo\Configurações locais\Temporary Internet Files\Content.IE5\JO80AGSI\MC900435242[1].P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0562" y="6143644"/>
              <a:ext cx="361046" cy="714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9" name="Picture 253" descr="C:\Documents and Settings\Romildo\Configurações locais\Temporary Internet Files\Content.IE5\JO80AGSI\MC900435242[1].P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6248" y="6215106"/>
              <a:ext cx="361046" cy="714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0" name="Picture 253" descr="C:\Documents and Settings\Romildo\Configurações locais\Temporary Internet Files\Content.IE5\JO80AGSI\MC900435242[1].P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50322" y="6286520"/>
              <a:ext cx="361046" cy="714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1" name="Picture 253" descr="C:\Documents and Settings\Romildo\Configurações locais\Temporary Internet Files\Content.IE5\JO80AGSI\MC900435242[1].P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6182" y="6357982"/>
              <a:ext cx="361046" cy="714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2" name="Picture 253" descr="C:\Documents and Settings\Romildo\Configurações locais\Temporary Internet Files\Content.IE5\JO80AGSI\MC900435242[1].P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2458" y="6357958"/>
              <a:ext cx="361046" cy="714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3" name="Picture 253" descr="C:\Documents and Settings\Romildo\Configurações locais\Temporary Internet Files\Content.IE5\JO80AGSI\MC900435242[1].P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68144" y="6429420"/>
              <a:ext cx="361046" cy="714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4" name="Picture 253" descr="C:\Documents and Settings\Romildo\Configurações locais\Temporary Internet Files\Content.IE5\JO80AGSI\MC900435242[1].P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32218" y="6500834"/>
              <a:ext cx="361046" cy="714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5" name="Picture 253" descr="C:\Documents and Settings\Romildo\Configurações locais\Temporary Internet Files\Content.IE5\JO80AGSI\MC900435242[1].P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8078" y="6572296"/>
              <a:ext cx="361046" cy="714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6" name="Picture 253" descr="C:\Documents and Settings\Romildo\Configurações locais\Temporary Internet Files\Content.IE5\JO80AGSI\MC900435242[1].P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68210" y="6643710"/>
              <a:ext cx="361046" cy="714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7" name="Picture 253" descr="C:\Documents and Settings\Romildo\Configurações locais\Temporary Internet Files\Content.IE5\JO80AGSI\MC900435242[1].P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53896" y="6715172"/>
              <a:ext cx="361046" cy="714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8" name="Picture 253" descr="C:\Documents and Settings\Romildo\Configurações locais\Temporary Internet Files\Content.IE5\JO80AGSI\MC900435242[1].P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7970" y="6786586"/>
              <a:ext cx="361046" cy="714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59" name="Picture 253" descr="C:\Documents and Settings\Romildo\Configurações locais\Temporary Internet Files\Content.IE5\JO80AGSI\MC900435242[1].P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3830" y="6858048"/>
              <a:ext cx="361046" cy="714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60" name="Grupo 326"/>
          <p:cNvGrpSpPr>
            <a:grpSpLocks/>
          </p:cNvGrpSpPr>
          <p:nvPr/>
        </p:nvGrpSpPr>
        <p:grpSpPr bwMode="auto">
          <a:xfrm>
            <a:off x="3929063" y="4473972"/>
            <a:ext cx="1071562" cy="1000125"/>
            <a:chOff x="3571868" y="5929330"/>
            <a:chExt cx="1857388" cy="1643074"/>
          </a:xfrm>
        </p:grpSpPr>
        <p:pic>
          <p:nvPicPr>
            <p:cNvPr id="61" name="Picture 253" descr="C:\Documents and Settings\Romildo\Configurações locais\Temporary Internet Files\Content.IE5\JO80AGSI\MC900435242[1].P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6248" y="5929330"/>
              <a:ext cx="361046" cy="714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2" name="Picture 253" descr="C:\Documents and Settings\Romildo\Configurações locais\Temporary Internet Files\Content.IE5\JO80AGSI\MC900435242[1].P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71934" y="6000792"/>
              <a:ext cx="361046" cy="714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3" name="Picture 253" descr="C:\Documents and Settings\Romildo\Configurações locais\Temporary Internet Files\Content.IE5\JO80AGSI\MC900435242[1].P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36008" y="6072206"/>
              <a:ext cx="361046" cy="714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4" name="Picture 253" descr="C:\Documents and Settings\Romildo\Configurações locais\Temporary Internet Files\Content.IE5\JO80AGSI\MC900435242[1].P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1868" y="6143668"/>
              <a:ext cx="361046" cy="714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5" name="Picture 253" descr="C:\Documents and Settings\Romildo\Configurações locais\Temporary Internet Files\Content.IE5\JO80AGSI\MC900435242[1].P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0562" y="6143644"/>
              <a:ext cx="361046" cy="714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6" name="Picture 253" descr="C:\Documents and Settings\Romildo\Configurações locais\Temporary Internet Files\Content.IE5\JO80AGSI\MC900435242[1].P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86248" y="6215106"/>
              <a:ext cx="361046" cy="714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7" name="Picture 253" descr="C:\Documents and Settings\Romildo\Configurações locais\Temporary Internet Files\Content.IE5\JO80AGSI\MC900435242[1].P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50322" y="6286520"/>
              <a:ext cx="361046" cy="714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8" name="Picture 253" descr="C:\Documents and Settings\Romildo\Configurações locais\Temporary Internet Files\Content.IE5\JO80AGSI\MC900435242[1].P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86182" y="6357982"/>
              <a:ext cx="361046" cy="714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9" name="Picture 253" descr="C:\Documents and Settings\Romildo\Configurações locais\Temporary Internet Files\Content.IE5\JO80AGSI\MC900435242[1].P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82458" y="6357958"/>
              <a:ext cx="361046" cy="714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0" name="Picture 253" descr="C:\Documents and Settings\Romildo\Configurações locais\Temporary Internet Files\Content.IE5\JO80AGSI\MC900435242[1].P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68144" y="6429420"/>
              <a:ext cx="361046" cy="714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" name="Picture 253" descr="C:\Documents and Settings\Romildo\Configurações locais\Temporary Internet Files\Content.IE5\JO80AGSI\MC900435242[1].P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32218" y="6500834"/>
              <a:ext cx="361046" cy="714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2" name="Picture 253" descr="C:\Documents and Settings\Romildo\Configurações locais\Temporary Internet Files\Content.IE5\JO80AGSI\MC900435242[1].P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68078" y="6572296"/>
              <a:ext cx="361046" cy="714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3" name="Picture 253" descr="C:\Documents and Settings\Romildo\Configurações locais\Temporary Internet Files\Content.IE5\JO80AGSI\MC900435242[1].P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68210" y="6643710"/>
              <a:ext cx="361046" cy="714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4" name="Picture 253" descr="C:\Documents and Settings\Romildo\Configurações locais\Temporary Internet Files\Content.IE5\JO80AGSI\MC900435242[1].P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53896" y="6715172"/>
              <a:ext cx="361046" cy="714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5" name="Picture 253" descr="C:\Documents and Settings\Romildo\Configurações locais\Temporary Internet Files\Content.IE5\JO80AGSI\MC900435242[1].P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17970" y="6786586"/>
              <a:ext cx="361046" cy="714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6" name="Picture 253" descr="C:\Documents and Settings\Romildo\Configurações locais\Temporary Internet Files\Content.IE5\JO80AGSI\MC900435242[1].PNG"/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53830" y="6858048"/>
              <a:ext cx="361046" cy="714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77" name="Picture 77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2212280"/>
            <a:ext cx="595313" cy="452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2953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Porque estudar Redes?</a:t>
            </a:r>
            <a:endParaRPr lang="pt-BR" dirty="0"/>
          </a:p>
        </p:txBody>
      </p:sp>
      <p:pic>
        <p:nvPicPr>
          <p:cNvPr id="78" name="Espaço Reservado para Conteúdo 3" descr="27062201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9552" y="836613"/>
            <a:ext cx="8072438" cy="6021387"/>
          </a:xfrm>
        </p:spPr>
      </p:pic>
    </p:spTree>
    <p:extLst>
      <p:ext uri="{BB962C8B-B14F-4D97-AF65-F5344CB8AC3E}">
        <p14:creationId xmlns:p14="http://schemas.microsoft.com/office/powerpoint/2010/main" val="2822953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Porque estudar Redes?</a:t>
            </a:r>
            <a:endParaRPr lang="pt-BR" dirty="0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2962672" cy="4525963"/>
          </a:xfrm>
        </p:spPr>
        <p:txBody>
          <a:bodyPr/>
          <a:lstStyle/>
          <a:p>
            <a:r>
              <a:rPr lang="pt-PT" dirty="0" smtClean="0"/>
              <a:t>Crescimento</a:t>
            </a:r>
            <a:r>
              <a:rPr lang="pt-BR" dirty="0" smtClean="0"/>
              <a:t> das aplicações</a:t>
            </a:r>
            <a:endParaRPr lang="pt-PT" dirty="0" smtClean="0"/>
          </a:p>
        </p:txBody>
      </p:sp>
      <p:pic>
        <p:nvPicPr>
          <p:cNvPr id="6" name="Espaço Reservado para Conteúdo 5" descr="201030IRC860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683568" y="4391176"/>
            <a:ext cx="6552728" cy="2466824"/>
          </a:xfrm>
          <a:prstGeom prst="rect">
            <a:avLst/>
          </a:prstGeom>
        </p:spPr>
      </p:pic>
      <p:pic>
        <p:nvPicPr>
          <p:cNvPr id="7" name="Imagem 6" descr="fbfigures1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1268760"/>
            <a:ext cx="5688632" cy="3618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22953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Agenda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pt-BR" dirty="0" smtClean="0"/>
              <a:t>Arquitetura TCP/IP </a:t>
            </a:r>
          </a:p>
          <a:p>
            <a:pPr marL="514350" indent="-514350">
              <a:buFont typeface="+mj-lt"/>
              <a:buAutoNum type="arabicPeriod"/>
            </a:pPr>
            <a:r>
              <a:rPr lang="pt-BR" dirty="0" smtClean="0"/>
              <a:t>Redes Multimídia</a:t>
            </a:r>
          </a:p>
          <a:p>
            <a:pPr marL="914400" lvl="1" indent="-514350">
              <a:buFont typeface="+mj-lt"/>
              <a:buAutoNum type="arabicPeriod"/>
            </a:pPr>
            <a:r>
              <a:rPr lang="pt-BR" dirty="0" smtClean="0"/>
              <a:t>Qualidade de Serviço </a:t>
            </a:r>
          </a:p>
          <a:p>
            <a:pPr marL="914400" lvl="1" indent="-514350">
              <a:buFont typeface="+mj-lt"/>
              <a:buAutoNum type="arabicPeriod"/>
            </a:pPr>
            <a:r>
              <a:rPr lang="pt-BR" dirty="0" smtClean="0"/>
              <a:t>Multimídia em Redes de Computadores </a:t>
            </a:r>
          </a:p>
          <a:p>
            <a:pPr marL="514350" indent="-514350">
              <a:buFont typeface="+mj-lt"/>
              <a:buAutoNum type="arabicPeriod"/>
            </a:pPr>
            <a:r>
              <a:rPr lang="pt-BR" dirty="0" smtClean="0"/>
              <a:t>Tecnologias de Redes sem Fio </a:t>
            </a:r>
          </a:p>
          <a:p>
            <a:pPr marL="514350" indent="-514350">
              <a:buFont typeface="+mj-lt"/>
              <a:buAutoNum type="arabicPeriod"/>
            </a:pPr>
            <a:r>
              <a:rPr lang="pt-BR" dirty="0" smtClean="0"/>
              <a:t>NGN, NWGN e Internet do Futuro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96350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Arquitetura TCP/IP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BR" dirty="0" smtClean="0"/>
              <a:t>Visão Geral de Arquiteturas de Redes</a:t>
            </a:r>
          </a:p>
          <a:p>
            <a:r>
              <a:rPr lang="pt-BR" dirty="0" smtClean="0"/>
              <a:t>Modelo de Comunicação</a:t>
            </a:r>
          </a:p>
          <a:p>
            <a:r>
              <a:rPr lang="pt-BR" dirty="0" smtClean="0"/>
              <a:t>Arquitetura TCP/IP</a:t>
            </a:r>
          </a:p>
          <a:p>
            <a:pPr lvl="1"/>
            <a:r>
              <a:rPr lang="pt-BR" dirty="0" smtClean="0"/>
              <a:t>Visão Geral das Camadas Inferiores (quando necessário!)</a:t>
            </a:r>
          </a:p>
          <a:p>
            <a:pPr lvl="1"/>
            <a:r>
              <a:rPr lang="pt-BR" dirty="0" smtClean="0"/>
              <a:t>Camada de Rede</a:t>
            </a:r>
          </a:p>
          <a:p>
            <a:pPr lvl="1"/>
            <a:r>
              <a:rPr lang="pt-BR" dirty="0" smtClean="0"/>
              <a:t>Camada de Transporte</a:t>
            </a:r>
          </a:p>
          <a:p>
            <a:pPr lvl="1"/>
            <a:r>
              <a:rPr lang="pt-BR" dirty="0" smtClean="0"/>
              <a:t>Camada de Aplicação</a:t>
            </a:r>
          </a:p>
        </p:txBody>
      </p:sp>
    </p:spTree>
    <p:extLst>
      <p:ext uri="{BB962C8B-B14F-4D97-AF65-F5344CB8AC3E}">
        <p14:creationId xmlns:p14="http://schemas.microsoft.com/office/powerpoint/2010/main" val="2917058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Arquitetura TCP/IP – Visão Geral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Por que padronizar?</a:t>
            </a:r>
          </a:p>
          <a:p>
            <a:pPr lvl="1"/>
            <a:r>
              <a:rPr lang="pt-BR" dirty="0" smtClean="0"/>
              <a:t>Com tanta heterogeneidade, é necessário criar um mínimo de padrão para que a troca de informações seja compreendida;</a:t>
            </a:r>
          </a:p>
          <a:p>
            <a:pPr lvl="1"/>
            <a:r>
              <a:rPr lang="pt-BR" dirty="0" smtClean="0"/>
              <a:t>Garantir a interoperabilidade das redes</a:t>
            </a:r>
          </a:p>
          <a:p>
            <a:pPr lvl="1"/>
            <a:r>
              <a:rPr lang="pt-BR" dirty="0" smtClean="0"/>
              <a:t>Viabilizar a produção de equipamentos em larga escala visando a redução de custos</a:t>
            </a:r>
          </a:p>
          <a:p>
            <a:pPr lvl="1"/>
            <a:r>
              <a:rPr lang="pt-BR" dirty="0" smtClean="0"/>
              <a:t>Com um padrão é possível convergir esforços da comunidade científica e empresas privadas</a:t>
            </a:r>
          </a:p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10788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 smtClean="0"/>
              <a:t>Arquitetura TCP/IP – Visão Geral</a:t>
            </a:r>
            <a:endParaRPr lang="pt-BR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pt-BR" dirty="0" smtClean="0"/>
              <a:t>Protocolos</a:t>
            </a:r>
          </a:p>
          <a:p>
            <a:pPr lvl="1"/>
            <a:r>
              <a:rPr lang="pt-BR" dirty="0" smtClean="0"/>
              <a:t>Conjunto de normas pré-estabelecidas para controlar um sistema de comunicação</a:t>
            </a:r>
          </a:p>
          <a:p>
            <a:pPr lvl="1"/>
            <a:r>
              <a:rPr lang="pt-BR" dirty="0" smtClean="0"/>
              <a:t>Um protocolo precisa definir:</a:t>
            </a:r>
          </a:p>
          <a:p>
            <a:pPr lvl="2"/>
            <a:r>
              <a:rPr lang="pt-BR" dirty="0" smtClean="0"/>
              <a:t>Sintaxe – Estrutura e formato de dados</a:t>
            </a:r>
          </a:p>
          <a:p>
            <a:pPr lvl="2"/>
            <a:r>
              <a:rPr lang="pt-BR" dirty="0" smtClean="0"/>
              <a:t>Semântica – Significado dos bits. Refere-se a interpretação dos dados</a:t>
            </a:r>
          </a:p>
          <a:p>
            <a:pPr lvl="2"/>
            <a:r>
              <a:rPr lang="pt-BR" dirty="0" smtClean="0"/>
              <a:t>Timing (temporização) – “Idéia” de controle de fluxo</a:t>
            </a:r>
          </a:p>
          <a:p>
            <a:pPr lvl="1"/>
            <a:r>
              <a:rPr lang="pt-BR" dirty="0" smtClean="0"/>
              <a:t>Exemplos: CSMA/CD, IP, TCP, HTTP</a:t>
            </a:r>
          </a:p>
          <a:p>
            <a:endParaRPr lang="pt-BR" dirty="0" smtClean="0"/>
          </a:p>
        </p:txBody>
      </p:sp>
    </p:spTree>
    <p:extLst>
      <p:ext uri="{BB962C8B-B14F-4D97-AF65-F5344CB8AC3E}">
        <p14:creationId xmlns:p14="http://schemas.microsoft.com/office/powerpoint/2010/main" val="309171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cdu">
  <a:themeElements>
    <a:clrScheme name="Personalizada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9BBB59"/>
      </a:accent2>
      <a:accent3>
        <a:srgbClr val="C0504D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ediano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Personalizada 1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9BBB59"/>
    </a:accent2>
    <a:accent3>
      <a:srgbClr val="C0504D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ecdu</Template>
  <TotalTime>712</TotalTime>
  <Words>657</Words>
  <Application>Microsoft Office PowerPoint</Application>
  <PresentationFormat>On-screen Show (4:3)</PresentationFormat>
  <Paragraphs>105</Paragraphs>
  <Slides>19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1" baseType="lpstr">
      <vt:lpstr>ecdu</vt:lpstr>
      <vt:lpstr>Imagem de bitmap</vt:lpstr>
      <vt:lpstr>Aspectos Avançados em Redes de Computadores</vt:lpstr>
      <vt:lpstr>Porque estudar Redes?</vt:lpstr>
      <vt:lpstr>Porque estudar Redes?</vt:lpstr>
      <vt:lpstr>Porque estudar Redes?</vt:lpstr>
      <vt:lpstr>Porque estudar Redes?</vt:lpstr>
      <vt:lpstr>Agenda</vt:lpstr>
      <vt:lpstr>Arquitetura TCP/IP</vt:lpstr>
      <vt:lpstr>Arquitetura TCP/IP – Visão Geral</vt:lpstr>
      <vt:lpstr>Arquitetura TCP/IP – Visão Geral</vt:lpstr>
      <vt:lpstr>Arquitetura TCP/IP – Visão Geral</vt:lpstr>
      <vt:lpstr>Arquitetura TCP/IP – Visão Geral</vt:lpstr>
      <vt:lpstr>Arquitetura TCP/IP – Visão Geral</vt:lpstr>
      <vt:lpstr>Arquitetura TCP/IP – Visão Geral</vt:lpstr>
      <vt:lpstr>Arquitetura TCP/IP – Visão Geral</vt:lpstr>
      <vt:lpstr>Arquitetura TCP/IP – Visão Geral</vt:lpstr>
      <vt:lpstr>Arquitetura TCP/IP – Visão Geral</vt:lpstr>
      <vt:lpstr>Arquitetura TCP/IP – Visão Geral</vt:lpstr>
      <vt:lpstr>Arquitetura TCP/IP – Visão Geral</vt:lpstr>
      <vt:lpstr>Perguntas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Aspectos Avançados em Redes de Computadores</dc:title>
  <dc:creator>ROMILDO MARTINS DA SILVA BEZERRA</dc:creator>
  <cp:lastModifiedBy>allan</cp:lastModifiedBy>
  <cp:revision>55</cp:revision>
  <dcterms:created xsi:type="dcterms:W3CDTF">2012-05-28T12:10:10Z</dcterms:created>
  <dcterms:modified xsi:type="dcterms:W3CDTF">2013-08-23T10:44:12Z</dcterms:modified>
</cp:coreProperties>
</file>